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gif" Extension="gif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sldIdLst>
    <p:sldId id="256" r:id="rId2"/>
    <p:sldId id="257" r:id="rId3"/>
    <p:sldId id="258" r:id="rId4"/>
    <p:sldId id="267" r:id="rId5"/>
    <p:sldId id="268" r:id="rId6"/>
    <p:sldId id="259" r:id="rId7"/>
    <p:sldId id="269" r:id="rId8"/>
    <p:sldId id="260" r:id="rId9"/>
    <p:sldId id="264" r:id="rId10"/>
    <p:sldId id="270" r:id="rId11"/>
    <p:sldId id="271" r:id="rId12"/>
    <p:sldId id="262" r:id="rId13"/>
    <p:sldId id="266" r:id="rId14"/>
    <p:sldId id="27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60"/>
  </p:normalViewPr>
  <p:slideViewPr>
    <p:cSldViewPr>
      <p:cViewPr varScale="1">
        <p:scale>
          <a:sx n="53" d="100"/>
          <a:sy n="53" d="100"/>
        </p:scale>
        <p:origin x="-13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C8C3-49DF-4102-AC99-6392F4902C9F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BAFBCC5-2E4C-4771-B163-B4AFF48E50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C8C3-49DF-4102-AC99-6392F4902C9F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FBCC5-2E4C-4771-B163-B4AFF48E5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C8C3-49DF-4102-AC99-6392F4902C9F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FBCC5-2E4C-4771-B163-B4AFF48E5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C8C3-49DF-4102-AC99-6392F4902C9F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FBCC5-2E4C-4771-B163-B4AFF48E50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C8C3-49DF-4102-AC99-6392F4902C9F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BAFBCC5-2E4C-4771-B163-B4AFF48E5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C8C3-49DF-4102-AC99-6392F4902C9F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FBCC5-2E4C-4771-B163-B4AFF48E50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C8C3-49DF-4102-AC99-6392F4902C9F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FBCC5-2E4C-4771-B163-B4AFF48E50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C8C3-49DF-4102-AC99-6392F4902C9F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FBCC5-2E4C-4771-B163-B4AFF48E5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C8C3-49DF-4102-AC99-6392F4902C9F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FBCC5-2E4C-4771-B163-B4AFF48E5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C8C3-49DF-4102-AC99-6392F4902C9F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FBCC5-2E4C-4771-B163-B4AFF48E50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C8C3-49DF-4102-AC99-6392F4902C9F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BAFBCC5-2E4C-4771-B163-B4AFF48E50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E35C8C3-49DF-4102-AC99-6392F4902C9F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BAFBCC5-2E4C-4771-B163-B4AFF48E5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 ?><Relationships xmlns="http://schemas.openxmlformats.org/package/2006/relationships"><Relationship Id="rId2" Target="../media/image14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 ?><Relationships xmlns="http://schemas.openxmlformats.org/package/2006/relationships"><Relationship Id="rId3" Target="../media/image6.jpeg" Type="http://schemas.openxmlformats.org/officeDocument/2006/relationships/image"/><Relationship Id="rId2" Target="../media/image5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Русская природ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35746" cy="6858669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4143380"/>
            <a:ext cx="4214842" cy="757238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1895-1925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1643050"/>
            <a:ext cx="4000528" cy="2857520"/>
          </a:xfrm>
        </p:spPr>
        <p:txBody>
          <a:bodyPr anchor="ctr"/>
          <a:lstStyle/>
          <a:p>
            <a:pPr algn="ctr"/>
            <a:r>
              <a:rPr lang="ru-RU" sz="4400" dirty="0">
                <a:solidFill>
                  <a:schemeClr val="tx1"/>
                </a:solidFill>
                <a:effectLst/>
              </a:rPr>
              <a:t>С</a:t>
            </a:r>
            <a:r>
              <a:rPr lang="ru-RU" sz="4400" dirty="0" smtClean="0">
                <a:solidFill>
                  <a:schemeClr val="tx1"/>
                </a:solidFill>
                <a:effectLst/>
              </a:rPr>
              <a:t>ергей Александрович Есенин</a:t>
            </a:r>
            <a:endParaRPr lang="ru-RU" sz="4400" dirty="0">
              <a:solidFill>
                <a:schemeClr val="tx1"/>
              </a:solidFill>
              <a:effectLst/>
            </a:endParaRPr>
          </a:p>
        </p:txBody>
      </p:sp>
      <p:pic>
        <p:nvPicPr>
          <p:cNvPr id="10246" name="Picture 6" descr="http://cs319423.vk.me/v319423217/6227/UP4rUEyRCv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1500174"/>
            <a:ext cx="3331854" cy="37861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85889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428604"/>
            <a:ext cx="4500594" cy="6072230"/>
          </a:xfrm>
        </p:spPr>
        <p:txBody>
          <a:bodyPr>
            <a:normAutofit fontScale="92500" lnSpcReduction="10000"/>
          </a:bodyPr>
          <a:lstStyle/>
          <a:p>
            <a:pPr fontAlgn="base">
              <a:buNone/>
            </a:pPr>
            <a:r>
              <a:rPr lang="ru-RU" dirty="0" smtClean="0"/>
              <a:t>    После знакомства с имажинистами, которые основным выразительным средство поэзии считали метафору, создание образа, начался новый этап творчества Есенина, который можно назвать более «городским». В период увлечения Сергея имажинизмом вышло сразу несколько сборников его стихов — в 1921 году «</a:t>
            </a:r>
            <a:r>
              <a:rPr lang="ru-RU" dirty="0" err="1" smtClean="0"/>
              <a:t>Трерядница</a:t>
            </a:r>
            <a:r>
              <a:rPr lang="ru-RU" dirty="0" smtClean="0"/>
              <a:t>» и «Исповедь хулигана», в 1923 году - «Стихи скандалиста», в 1924 году - «Москва кабацкая» и поэма «Пугачев». </a:t>
            </a:r>
          </a:p>
        </p:txBody>
      </p:sp>
      <p:pic>
        <p:nvPicPr>
          <p:cNvPr id="176130" name="Picture 2" descr="http://esenin.ru/images/stories/Bibliograf/2008/Ispov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89" y="443912"/>
            <a:ext cx="3752133" cy="58426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106" name="Picture 2" descr="http://fotoart.org.ua/albums/userpics/Iran_Takht-e_Soleyman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1166" y="-1"/>
            <a:ext cx="9155166" cy="686637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214422"/>
            <a:ext cx="8358246" cy="307180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dirty="0" smtClean="0">
                <a:solidFill>
                  <a:schemeClr val="bg1"/>
                </a:solidFill>
              </a:rPr>
              <a:t>  После возвращения из поездки в Азию, в 1925 году, вышел цикл стихов «Персидские мотивы». Самыми известными произведениями Есенина стали не поэмы, посвященные его отношению к советской власти (вначале восторженному, а затем резко негативному), а прекрасные стихи, посвященные природе, любви, родине: «Отговорила роща золотая...», «Мы теперь уходим понемногу», «Письмо к матери» и другие.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"/>
          </p:nvPr>
        </p:nvSpPr>
        <p:spPr>
          <a:xfrm>
            <a:off x="611560" y="285728"/>
            <a:ext cx="7992888" cy="30564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  28 </a:t>
            </a:r>
            <a:r>
              <a:rPr lang="ru-RU" sz="2000" dirty="0"/>
              <a:t>декабря 1925 года Есенина нашли мёртвым в ленинградской гостинице «</a:t>
            </a:r>
            <a:r>
              <a:rPr lang="ru-RU" sz="2000" dirty="0" err="1"/>
              <a:t>Англетер</a:t>
            </a:r>
            <a:r>
              <a:rPr lang="ru-RU" sz="2000" dirty="0"/>
              <a:t>». Последнее его стихотворение — «До свиданья, друг мой, до свиданья</a:t>
            </a:r>
            <a:r>
              <a:rPr lang="ru-RU" sz="2000" dirty="0" smtClean="0"/>
              <a:t>…»— </a:t>
            </a:r>
            <a:r>
              <a:rPr lang="ru-RU" sz="2000" dirty="0"/>
              <a:t>по свидетельству Вольфа Эрлиха, было передано ему накануне: Есенин жаловался, что в номере нет чернил, и он вынужден был писать своей </a:t>
            </a:r>
            <a:r>
              <a:rPr lang="ru-RU" sz="2000" dirty="0" smtClean="0"/>
              <a:t>кровью. Загадка смерти Есенина до сих пор сокрыта под завесой истории.</a:t>
            </a:r>
            <a:endParaRPr lang="ru-RU" sz="2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581404"/>
            <a:ext cx="4878304" cy="3988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4835105"/>
      </p:ext>
    </p:extLst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 sz="quarter"/>
          </p:nvPr>
        </p:nvSpPr>
        <p:spPr/>
        <p:txBody>
          <a:bodyPr/>
          <a:lstStyle/>
          <a:p>
            <a:endParaRPr dirty="0" lang="ru-RU"/>
          </a:p>
        </p:txBody>
      </p:sp>
      <p:sp>
        <p:nvSpPr>
          <p:cNvPr descr="https://encrypted-tbn1.gstatic.com/images?q=tbn:ANd9GcRUhLhOPkk-kzCwpF4PO7zQ85oXDImn9FiEXhZzpIAyOKdKZYtN" id="23554" name="AutoShape 2"/>
          <p:cNvSpPr>
            <a:spLocks noChangeArrowheads="1" noChangeAspect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descr="http://st.gdefon.ru/wallpapers_original/s/419946_sergej_esenin_poyet_1920x1080_(www.GdeFon.ru).jpg" id="23558" name="Picture 6"/>
          <p:cNvPicPr>
            <a:picLocks noChangeArrowheads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746650"/>
          </a:xfrm>
        </p:spPr>
        <p:txBody>
          <a:bodyPr>
            <a:normAutofit/>
          </a:bodyPr>
          <a:lstStyle/>
          <a:p>
            <a:r>
              <a:rPr lang="ru-RU" dirty="0" smtClean="0"/>
              <a:t>Презентацию подготовила </a:t>
            </a:r>
            <a:br>
              <a:rPr lang="ru-RU" dirty="0" smtClean="0"/>
            </a:br>
            <a:r>
              <a:rPr lang="ru-RU" dirty="0" smtClean="0"/>
              <a:t>ученица 11 от класса </a:t>
            </a:r>
            <a:br>
              <a:rPr lang="ru-RU" dirty="0" smtClean="0"/>
            </a:br>
            <a:r>
              <a:rPr lang="ru-RU" dirty="0" smtClean="0"/>
              <a:t>МБОУ лицея № 5</a:t>
            </a:r>
            <a:br>
              <a:rPr lang="ru-RU" dirty="0" smtClean="0"/>
            </a:br>
            <a:r>
              <a:rPr lang="ru-RU" dirty="0" smtClean="0"/>
              <a:t> г. Каменск-Шахтинского </a:t>
            </a:r>
            <a:br>
              <a:rPr lang="ru-RU" dirty="0" smtClean="0"/>
            </a:br>
            <a:r>
              <a:rPr lang="ru-RU" dirty="0" err="1" smtClean="0"/>
              <a:t>Саклакова</a:t>
            </a:r>
            <a:r>
              <a:rPr lang="ru-RU" dirty="0" smtClean="0"/>
              <a:t> Елизавета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344577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543800" cy="914400"/>
          </a:xfrm>
        </p:spPr>
        <p:txBody>
          <a:bodyPr/>
          <a:lstStyle/>
          <a:p>
            <a:pPr algn="ctr"/>
            <a:r>
              <a:rPr lang="ru-RU" dirty="0"/>
              <a:t>Важные даты </a:t>
            </a:r>
            <a:r>
              <a:rPr lang="ru-RU" dirty="0" smtClean="0"/>
              <a:t>биографии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00034" y="1097360"/>
            <a:ext cx="8063756" cy="5760640"/>
          </a:xfrm>
        </p:spPr>
        <p:txBody>
          <a:bodyPr>
            <a:normAutofit fontScale="62500" lnSpcReduction="20000"/>
          </a:bodyPr>
          <a:lstStyle/>
          <a:p>
            <a:pPr marL="18288" indent="0">
              <a:buNone/>
            </a:pPr>
            <a:endParaRPr lang="ru-RU" dirty="0"/>
          </a:p>
          <a:p>
            <a:r>
              <a:rPr lang="ru-RU" dirty="0"/>
              <a:t>    3 октября 1895 года – родился в селе Константиново, Рязанской губернии.</a:t>
            </a:r>
          </a:p>
          <a:p>
            <a:r>
              <a:rPr lang="ru-RU" dirty="0"/>
              <a:t>    1897 год – отдан на воспитание деду по материнской линии.</a:t>
            </a:r>
          </a:p>
          <a:p>
            <a:r>
              <a:rPr lang="ru-RU" dirty="0"/>
              <a:t>    1904 год – поступил в земское училище в Константиново.</a:t>
            </a:r>
          </a:p>
          <a:p>
            <a:r>
              <a:rPr lang="ru-RU" dirty="0"/>
              <a:t>    1909 год – окончил училище и поступил в церковно-учительскую школу.</a:t>
            </a:r>
          </a:p>
          <a:p>
            <a:r>
              <a:rPr lang="ru-RU" dirty="0"/>
              <a:t>    1912 год – получил диплом учителя грамоты» и переехал в Москву.</a:t>
            </a:r>
          </a:p>
          <a:p>
            <a:r>
              <a:rPr lang="ru-RU" dirty="0"/>
              <a:t>    1913 год – женился на Анне </a:t>
            </a:r>
            <a:r>
              <a:rPr lang="ru-RU" dirty="0" err="1"/>
              <a:t>Изрядновой</a:t>
            </a:r>
            <a:r>
              <a:rPr lang="ru-RU" dirty="0"/>
              <a:t>.</a:t>
            </a:r>
          </a:p>
          <a:p>
            <a:r>
              <a:rPr lang="ru-RU" dirty="0"/>
              <a:t>    1914 год – рождение сына Юрия.</a:t>
            </a:r>
          </a:p>
          <a:p>
            <a:r>
              <a:rPr lang="ru-RU" dirty="0"/>
              <a:t>    1915 год – в Петрограде познакомился с Блоком, поступил на службу в санитарный поезд, </a:t>
            </a:r>
            <a:r>
              <a:rPr lang="ru-RU" dirty="0" err="1"/>
              <a:t>квартировавшийся</a:t>
            </a:r>
            <a:r>
              <a:rPr lang="ru-RU" dirty="0"/>
              <a:t> в Царском селе, выступал перед императрицей.</a:t>
            </a:r>
          </a:p>
          <a:p>
            <a:r>
              <a:rPr lang="ru-RU" dirty="0"/>
              <a:t>    1916 год – первый сборник «Радуница».</a:t>
            </a:r>
          </a:p>
          <a:p>
            <a:r>
              <a:rPr lang="ru-RU" dirty="0"/>
              <a:t>    1917 год – женитьба на Зинаиде </a:t>
            </a:r>
            <a:r>
              <a:rPr lang="ru-RU" dirty="0" err="1"/>
              <a:t>Райх</a:t>
            </a:r>
            <a:r>
              <a:rPr lang="ru-RU" dirty="0"/>
              <a:t>.</a:t>
            </a:r>
          </a:p>
          <a:p>
            <a:r>
              <a:rPr lang="ru-RU" dirty="0"/>
              <a:t>    1918 год – рождение дочери Татьяны.</a:t>
            </a:r>
          </a:p>
          <a:p>
            <a:r>
              <a:rPr lang="ru-RU" dirty="0"/>
              <a:t>    1920 год – рождение сына Константина.</a:t>
            </a:r>
          </a:p>
          <a:p>
            <a:r>
              <a:rPr lang="ru-RU" dirty="0"/>
              <a:t>    1921 год – сборники «</a:t>
            </a:r>
            <a:r>
              <a:rPr lang="ru-RU" dirty="0" err="1"/>
              <a:t>Трерядница</a:t>
            </a:r>
            <a:r>
              <a:rPr lang="ru-RU" dirty="0"/>
              <a:t>» и «Исповедь хулигана».</a:t>
            </a:r>
          </a:p>
          <a:p>
            <a:r>
              <a:rPr lang="ru-RU" dirty="0"/>
              <a:t>    1922 год – брак с Айседорой Дункан.</a:t>
            </a:r>
          </a:p>
          <a:p>
            <a:r>
              <a:rPr lang="ru-RU" dirty="0"/>
              <a:t>    1923 год – сборник «Стихи скандалиста».</a:t>
            </a:r>
          </a:p>
          <a:p>
            <a:r>
              <a:rPr lang="ru-RU" dirty="0"/>
              <a:t>    1924 год - сборник «Москва кабацкая» и поэма «Пугачев».</a:t>
            </a:r>
          </a:p>
          <a:p>
            <a:r>
              <a:rPr lang="ru-RU" dirty="0"/>
              <a:t>    1925 год – гибель в гостинице «</a:t>
            </a:r>
            <a:r>
              <a:rPr lang="ru-RU" dirty="0" err="1"/>
              <a:t>Англетер</a:t>
            </a:r>
            <a:r>
              <a:rPr lang="ru-RU" dirty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3809426708"/>
      </p:ext>
    </p:extLst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ttp://venividi.ru/files/img/412/009.jpg" id="8194" name="Picture 2"/>
          <p:cNvPicPr>
            <a:picLocks noChangeArrowheads="1" noChangeAspect="1"/>
          </p:cNvPicPr>
          <p:nvPr/>
        </p:nvPicPr>
        <p:blipFill>
          <a:blip r:embed="rId2"/>
          <a:srcRect b="102" r="25"/>
          <a:stretch>
            <a:fillRect/>
          </a:stretch>
        </p:blipFill>
        <p:spPr bwMode="auto">
          <a:xfrm>
            <a:off x="1" y="1"/>
            <a:ext cx="9182244" cy="685800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58" y="285728"/>
            <a:ext cx="7543800" cy="914400"/>
          </a:xfrm>
        </p:spPr>
        <p:txBody>
          <a:bodyPr/>
          <a:lstStyle/>
          <a:p>
            <a:pPr algn="r"/>
            <a:r>
              <a:rPr dirty="0" lang="ru-RU" smtClean="0"/>
              <a:t>Детство</a:t>
            </a:r>
            <a:endParaRPr dirty="0" lang="ru-RU"/>
          </a:p>
        </p:txBody>
      </p:sp>
      <p:sp>
        <p:nvSpPr>
          <p:cNvPr id="3" name="Объект 2"/>
          <p:cNvSpPr>
            <a:spLocks noGrp="1"/>
          </p:cNvSpPr>
          <p:nvPr>
            <p:ph idx="1" sz="quarter"/>
          </p:nvPr>
        </p:nvSpPr>
        <p:spPr>
          <a:xfrm>
            <a:off x="5286380" y="1142984"/>
            <a:ext cx="3714776" cy="5500726"/>
          </a:xfrm>
        </p:spPr>
        <p:txBody>
          <a:bodyPr>
            <a:normAutofit fontScale="77500" lnSpcReduction="20000"/>
          </a:bodyPr>
          <a:lstStyle/>
          <a:p>
            <a:endParaRPr dirty="0" lang="ru-RU"/>
          </a:p>
          <a:p>
            <a:pPr>
              <a:buNone/>
            </a:pPr>
            <a:r>
              <a:rPr dirty="0" lang="ru-RU" smtClean="0"/>
              <a:t>     Сергей </a:t>
            </a:r>
            <a:r>
              <a:rPr dirty="0" lang="ru-RU"/>
              <a:t>Александрович Есенин появился на свет 3 октября 1895 года в Рязанской губернии, в довольно большом селе Константиново, </a:t>
            </a:r>
            <a:r>
              <a:rPr dirty="0" err="1" lang="ru-RU"/>
              <a:t>Кузьминской</a:t>
            </a:r>
            <a:r>
              <a:rPr dirty="0" lang="ru-RU"/>
              <a:t> волости. Отец Сергея - Александр Никитич Есенин </a:t>
            </a:r>
            <a:r>
              <a:rPr dirty="0" lang="ru-RU" smtClean="0"/>
              <a:t>в </a:t>
            </a:r>
            <a:r>
              <a:rPr dirty="0" lang="ru-RU"/>
              <a:t>юности пел в церковном хоре, был обычным крестьянином, а затем переехал в Москву, где работал приказчиком в мясной лавке. Татьяна Федоровна Титова, мама будущего поэта </a:t>
            </a:r>
            <a:r>
              <a:rPr dirty="0" lang="ru-RU" smtClean="0"/>
              <a:t>была </a:t>
            </a:r>
            <a:r>
              <a:rPr dirty="0" lang="ru-RU"/>
              <a:t>отдана замуж не по любви, видимо, поэтому совместная жизнь супругов была недолгой.</a:t>
            </a:r>
          </a:p>
          <a:p>
            <a:endParaRPr dirty="0" lang="ru-RU"/>
          </a:p>
        </p:txBody>
      </p:sp>
    </p:spTree>
    <p:extLst>
      <p:ext uri="{BB962C8B-B14F-4D97-AF65-F5344CB8AC3E}">
        <p14:creationId xmlns:p14="http://schemas.microsoft.com/office/powerpoint/2010/main" val="1983815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036" name="Picture 4" descr="http://img-fotki.yandex.ru/get/0/dedzemona.e/0_49ba7_20b2492e_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69615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500042"/>
            <a:ext cx="5000660" cy="621510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Когда маленькому Сергею исполнилось 2 года, мать ушла от отца, уехала на заработки в Рязань, а воспитанием мальчика занимались бабушка и дедушка по материнской линии - Наталья </a:t>
            </a:r>
            <a:r>
              <a:rPr lang="ru-RU" dirty="0" err="1" smtClean="0"/>
              <a:t>Евтихиевна</a:t>
            </a:r>
            <a:r>
              <a:rPr lang="ru-RU" dirty="0" smtClean="0"/>
              <a:t> и Федор Андреевич Титовы. Семья деда была довольно зажиточной, кроме маленького Сережи в доме Федора Андреевича жили трое его неженатых сыновей, с которыми будущий поэт проводил много времени. Именно они учили мальчика плавать, ездить на лошади и работать в поле.</a:t>
            </a:r>
            <a:endParaRPr lang="ru-RU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0" y="714356"/>
            <a:ext cx="3571900" cy="4944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357166"/>
            <a:ext cx="8043890" cy="56626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От бабушки Сергей Есенин узнал множество народных сказок, песен и частушек, по признанию самого поэта, именно бабушкины рассказы стали первым толчком к написанию собственных стихов. Дед мальчика в свою очередь был знатоком церковных книг, так что ежевечерние чтения были традиционными в семье.</a:t>
            </a:r>
            <a:endParaRPr lang="ru-RU" sz="2400" dirty="0"/>
          </a:p>
        </p:txBody>
      </p:sp>
      <p:pic>
        <p:nvPicPr>
          <p:cNvPr id="173060" name="Picture 4" descr="http://server.audiopedia.su:8888/staroeradio/images/pics/00969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3214686"/>
            <a:ext cx="6042234" cy="3214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"/>
          </p:nvPr>
        </p:nvSpPr>
        <p:spPr>
          <a:xfrm>
            <a:off x="4572000" y="620688"/>
            <a:ext cx="4429156" cy="5832648"/>
          </a:xfrm>
        </p:spPr>
        <p:txBody>
          <a:bodyPr>
            <a:normAutofit/>
          </a:bodyPr>
          <a:lstStyle/>
          <a:p>
            <a:endParaRPr lang="ru-RU" dirty="0"/>
          </a:p>
          <a:p>
            <a:pPr>
              <a:buNone/>
            </a:pPr>
            <a:r>
              <a:rPr lang="ru-RU" dirty="0" smtClean="0"/>
              <a:t>    В </a:t>
            </a:r>
            <a:r>
              <a:rPr lang="ru-RU" dirty="0"/>
              <a:t>1904 году Есенин был отдан на обучение в земское училище в Константиново, после окончания которого, в 1909 году поступил в </a:t>
            </a:r>
            <a:r>
              <a:rPr lang="ru-RU" dirty="0" err="1"/>
              <a:t>Спас-Клепиковскую</a:t>
            </a:r>
            <a:r>
              <a:rPr lang="ru-RU" dirty="0"/>
              <a:t> церковно-учительскую школу, из которой вышел в 1912 году, получив диплом «учителя </a:t>
            </a:r>
            <a:r>
              <a:rPr lang="ru-RU" dirty="0" smtClean="0"/>
              <a:t>школы </a:t>
            </a:r>
            <a:r>
              <a:rPr lang="ru-RU" dirty="0"/>
              <a:t>грамоты</a:t>
            </a:r>
            <a:r>
              <a:rPr lang="ru-RU" dirty="0" smtClean="0"/>
              <a:t>».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143504" y="285728"/>
            <a:ext cx="30261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8288" lvl="0">
              <a:spcBef>
                <a:spcPct val="20000"/>
              </a:spcBef>
              <a:buSzPct val="60000"/>
            </a:pP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</a:p>
        </p:txBody>
      </p:sp>
      <p:pic>
        <p:nvPicPr>
          <p:cNvPr id="6146" name="Picture 2" descr="http://content.foto.mail.ru/mail/e.len_76/_blogs/i-55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4357718" cy="61436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29108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428604"/>
            <a:ext cx="4572032" cy="6000792"/>
          </a:xfrm>
        </p:spPr>
        <p:txBody>
          <a:bodyPr>
            <a:normAutofit fontScale="92500" lnSpcReduction="10000"/>
          </a:bodyPr>
          <a:lstStyle/>
          <a:p>
            <a:pPr fontAlgn="base">
              <a:buNone/>
            </a:pPr>
            <a:r>
              <a:rPr lang="ru-RU" dirty="0" smtClean="0"/>
              <a:t>    Сразу после окончания школы Сергей Александрович переехал в Москву, где в то время уже работал в мясной лавке его отец. Первое время Сергей проживал с ним, служил в той же мясной лавке, затем устроился в типографию И. Д. Сытина. На следующий год Есенин поступил на историко-философское отделение при Московском городском народном университете имени Шанявского в качестве вольного слушателя.</a:t>
            </a:r>
          </a:p>
          <a:p>
            <a:endParaRPr lang="ru-RU" dirty="0"/>
          </a:p>
        </p:txBody>
      </p:sp>
      <p:pic>
        <p:nvPicPr>
          <p:cNvPr id="174082" name="Picture 2" descr="http://www.ebuynow.ru/wp-content/uploads/2009/02/eseni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571480"/>
            <a:ext cx="3440665" cy="52149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0034" y="0"/>
            <a:ext cx="8136904" cy="914400"/>
          </a:xfrm>
        </p:spPr>
        <p:txBody>
          <a:bodyPr/>
          <a:lstStyle/>
          <a:p>
            <a:pPr algn="ctr"/>
            <a:r>
              <a:rPr lang="ru-RU" dirty="0" smtClean="0"/>
              <a:t>Творчество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1"/>
          </p:nvPr>
        </p:nvSpPr>
        <p:spPr>
          <a:xfrm>
            <a:off x="3929058" y="857232"/>
            <a:ext cx="5072098" cy="571504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Писать </a:t>
            </a:r>
            <a:r>
              <a:rPr lang="ru-RU" dirty="0"/>
              <a:t>стихи Сережа начал еще в ранней юности, во время обучения в церковно-учительской школе. Впервые стихи поэта были опубликованы уже после его переезда в Москву, в 1915 году, в журнале для детей «Мирок</a:t>
            </a:r>
            <a:r>
              <a:rPr lang="ru-RU" dirty="0" smtClean="0"/>
              <a:t>».  В </a:t>
            </a:r>
            <a:r>
              <a:rPr lang="ru-RU" dirty="0"/>
              <a:t>1915 Есенин отправился в Петроград, где познакомился с признанными российскими поэтами – Городецким и Блоком. Тогда же Сергею удалось устроиться на военную службу, которую он проходил в Царском селе. Поэт вместе с Николаем Клюевым даже выступал перед императрицей Александрой Федоровной, читая свои сочинения.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098" name="Picture 2" descr="https://encrypted-tbn2.gstatic.com/images?q=tbn:ANd9GcQxg9YUbrcElLhFgpozf-lniVs8KEjRyMa6P0zC_wVvQo7TNEv22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00108"/>
            <a:ext cx="3500462" cy="4882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03874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429092" y="714356"/>
            <a:ext cx="47149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Segoe Script" panose="020B0504020000000003" pitchFamily="34" charset="0"/>
              </a:rPr>
              <a:t>Тебе одной плету венок,</a:t>
            </a:r>
          </a:p>
          <a:p>
            <a:r>
              <a:rPr lang="ru-RU" sz="1600" dirty="0" smtClean="0">
                <a:latin typeface="Segoe Script" panose="020B0504020000000003" pitchFamily="34" charset="0"/>
              </a:rPr>
              <a:t>Цветами сыплю стежку серую.</a:t>
            </a:r>
          </a:p>
          <a:p>
            <a:r>
              <a:rPr lang="ru-RU" sz="1600" dirty="0" smtClean="0">
                <a:latin typeface="Segoe Script" panose="020B0504020000000003" pitchFamily="34" charset="0"/>
              </a:rPr>
              <a:t>О Русь, покойный уголок,</a:t>
            </a:r>
          </a:p>
          <a:p>
            <a:r>
              <a:rPr lang="ru-RU" sz="1600" dirty="0" smtClean="0">
                <a:latin typeface="Segoe Script" panose="020B0504020000000003" pitchFamily="34" charset="0"/>
              </a:rPr>
              <a:t>Тебя люблю, тебе и верую.</a:t>
            </a:r>
          </a:p>
          <a:p>
            <a:r>
              <a:rPr lang="ru-RU" sz="1600" dirty="0" smtClean="0">
                <a:latin typeface="Segoe Script" panose="020B0504020000000003" pitchFamily="34" charset="0"/>
              </a:rPr>
              <a:t>Гляжу в простор твоих полей,</a:t>
            </a:r>
          </a:p>
          <a:p>
            <a:r>
              <a:rPr lang="ru-RU" sz="1600" dirty="0" smtClean="0">
                <a:latin typeface="Segoe Script" panose="020B0504020000000003" pitchFamily="34" charset="0"/>
              </a:rPr>
              <a:t>Ты вся — далекая и близкая.</a:t>
            </a:r>
          </a:p>
          <a:p>
            <a:r>
              <a:rPr lang="ru-RU" sz="1600" dirty="0" smtClean="0">
                <a:latin typeface="Segoe Script" panose="020B0504020000000003" pitchFamily="34" charset="0"/>
              </a:rPr>
              <a:t>Сродни мне посвист журавлей</a:t>
            </a:r>
          </a:p>
          <a:p>
            <a:r>
              <a:rPr lang="ru-RU" sz="1600" dirty="0" smtClean="0">
                <a:latin typeface="Segoe Script" panose="020B0504020000000003" pitchFamily="34" charset="0"/>
              </a:rPr>
              <a:t>И не чужда тропинка склизкая.</a:t>
            </a:r>
          </a:p>
          <a:p>
            <a:r>
              <a:rPr lang="ru-RU" sz="1600" dirty="0" smtClean="0">
                <a:latin typeface="Segoe Script" panose="020B0504020000000003" pitchFamily="34" charset="0"/>
              </a:rPr>
              <a:t>Цветет болотная купель,</a:t>
            </a:r>
          </a:p>
          <a:p>
            <a:r>
              <a:rPr lang="ru-RU" sz="1600" dirty="0" smtClean="0">
                <a:latin typeface="Segoe Script" panose="020B0504020000000003" pitchFamily="34" charset="0"/>
              </a:rPr>
              <a:t>Куга зовет к вечерне длительной,</a:t>
            </a:r>
          </a:p>
          <a:p>
            <a:r>
              <a:rPr lang="ru-RU" sz="1600" dirty="0" smtClean="0">
                <a:latin typeface="Segoe Script" panose="020B0504020000000003" pitchFamily="34" charset="0"/>
              </a:rPr>
              <a:t>И по кустам звенит капель</a:t>
            </a:r>
          </a:p>
          <a:p>
            <a:r>
              <a:rPr lang="ru-RU" sz="1600" dirty="0" smtClean="0">
                <a:latin typeface="Segoe Script" panose="020B0504020000000003" pitchFamily="34" charset="0"/>
              </a:rPr>
              <a:t>Росы холодной и целительной.</a:t>
            </a:r>
          </a:p>
          <a:p>
            <a:r>
              <a:rPr lang="ru-RU" sz="1600" dirty="0" smtClean="0">
                <a:latin typeface="Segoe Script" panose="020B0504020000000003" pitchFamily="34" charset="0"/>
              </a:rPr>
              <a:t>И хоть сгоняет твой туман</a:t>
            </a:r>
          </a:p>
          <a:p>
            <a:r>
              <a:rPr lang="ru-RU" sz="1600" dirty="0" smtClean="0">
                <a:latin typeface="Segoe Script" panose="020B0504020000000003" pitchFamily="34" charset="0"/>
              </a:rPr>
              <a:t>Поток ветров, крылато дующих,</a:t>
            </a:r>
          </a:p>
          <a:p>
            <a:r>
              <a:rPr lang="ru-RU" sz="1600" dirty="0" smtClean="0">
                <a:latin typeface="Segoe Script" panose="020B0504020000000003" pitchFamily="34" charset="0"/>
              </a:rPr>
              <a:t>Но вся ты — смирна и Ливан</a:t>
            </a:r>
          </a:p>
          <a:p>
            <a:r>
              <a:rPr lang="ru-RU" sz="1600" dirty="0" smtClean="0">
                <a:latin typeface="Segoe Script" panose="020B0504020000000003" pitchFamily="34" charset="0"/>
              </a:rPr>
              <a:t>Волхвов, </a:t>
            </a:r>
            <a:r>
              <a:rPr lang="ru-RU" sz="1600" dirty="0" err="1" smtClean="0">
                <a:latin typeface="Segoe Script" panose="020B0504020000000003" pitchFamily="34" charset="0"/>
              </a:rPr>
              <a:t>потайственно</a:t>
            </a:r>
            <a:r>
              <a:rPr lang="ru-RU" sz="1600" dirty="0" smtClean="0">
                <a:latin typeface="Segoe Script" panose="020B0504020000000003" pitchFamily="34" charset="0"/>
              </a:rPr>
              <a:t> волхвующих.</a:t>
            </a:r>
          </a:p>
          <a:p>
            <a:endParaRPr lang="ru-RU" sz="1600" dirty="0" smtClean="0">
              <a:latin typeface="Segoe Script" panose="020B0504020000000003" pitchFamily="34" charset="0"/>
            </a:endParaRPr>
          </a:p>
          <a:p>
            <a:r>
              <a:rPr lang="ru-RU" sz="1600" dirty="0" smtClean="0">
                <a:latin typeface="Segoe Script" panose="020B0504020000000003" pitchFamily="34" charset="0"/>
              </a:rPr>
              <a:t>1915</a:t>
            </a:r>
            <a:endParaRPr lang="ru-RU" sz="1600" dirty="0">
              <a:latin typeface="Segoe Script" panose="020B0504020000000003" pitchFamily="34" charset="0"/>
            </a:endParaRPr>
          </a:p>
        </p:txBody>
      </p:sp>
      <p:pic>
        <p:nvPicPr>
          <p:cNvPr id="5124" name="Picture 4" descr="https://encrypted-tbn2.gstatic.com/images?q=tbn:ANd9GcT92un0gWMvTaDjMxAm1K_gYlntjnb03Skvc0qy0X06EQwMaKT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00042"/>
            <a:ext cx="3911432" cy="53578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993894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256</TotalTime>
  <Words>912</Words>
  <Application>Microsoft Office PowerPoint</Application>
  <PresentationFormat>Экран (4:3)</PresentationFormat>
  <Paragraphs>54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Справедливость</vt:lpstr>
      <vt:lpstr>Сергей Александрович Есенин</vt:lpstr>
      <vt:lpstr>Важные даты биографии</vt:lpstr>
      <vt:lpstr>Детство</vt:lpstr>
      <vt:lpstr>Презентация PowerPoint</vt:lpstr>
      <vt:lpstr>Презентация PowerPoint</vt:lpstr>
      <vt:lpstr>Презентация PowerPoint</vt:lpstr>
      <vt:lpstr>Презентация PowerPoint</vt:lpstr>
      <vt:lpstr>Творчество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Презентацию подготовила  ученица 11 от класса  МБОУ лицея № 5  г. Каменск-Шахтинского  Саклакова Елизавета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Сергей Александрович Есенин</dc:title>
  <dc:creator>Andrey</dc:creator>
  <cp:lastModifiedBy>Андрей</cp:lastModifiedBy>
  <cp:revision>21</cp:revision>
  <dcterms:created xsi:type="dcterms:W3CDTF">2013-11-11T14:36:23Z</dcterms:created>
  <dcterms:modified xsi:type="dcterms:W3CDTF">2013-12-02T15:09:21Z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570627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D5.0.3</vt:lpwstr>
  </property>
</Properties>
</file>