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67" r:id="rId6"/>
    <p:sldId id="268" r:id="rId7"/>
    <p:sldId id="259" r:id="rId8"/>
    <p:sldId id="269" r:id="rId9"/>
    <p:sldId id="260" r:id="rId10"/>
    <p:sldId id="264" r:id="rId11"/>
    <p:sldId id="270" r:id="rId12"/>
    <p:sldId id="271" r:id="rId13"/>
    <p:sldId id="26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3" d="100"/>
          <a:sy n="53" d="100"/>
        </p:scale>
        <p:origin x="-1398" y="-84"/>
      </p:cViewPr>
      <p:guideLst>
        <p:guide orient="horz" pos="21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AFBCC5-2E4C-4771-B163-B4AFF48E50A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Русская природа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35746" cy="68586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4214842" cy="7572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1895-1925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165" y="1642745"/>
            <a:ext cx="5053330" cy="2857500"/>
          </a:xfrm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effectLst/>
              </a:rPr>
              <a:t>С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ергей Александрович Есенин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6" name="Picture 6" descr="http://cs319423.vk.me/v319423217/6227/UP4rUEyRC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500174"/>
            <a:ext cx="3331854" cy="3786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4500594" cy="607223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charset="0"/>
              </a:rPr>
              <a:t>После знакомства с имажинистами, которые основным выразительным средство поэзии считали метафору, создание образа, начался новый этап творчества Есенина, который можно назвать более «городским». В период увлечения Сергея имажинизмом вышло сразу несколько сборников его стихов — в 1921 году «</a:t>
            </a:r>
            <a:r>
              <a:rPr lang="ru-RU" dirty="0" err="1" smtClean="0">
                <a:latin typeface="Times New Roman" charset="0"/>
              </a:rPr>
              <a:t>Трерядница</a:t>
            </a:r>
            <a:r>
              <a:rPr lang="ru-RU" dirty="0" smtClean="0">
                <a:latin typeface="Times New Roman" charset="0"/>
              </a:rPr>
              <a:t>» и «Исповедь хулигана», в 1923 году - «Стихи скандалиста», в 1924 году - «Москва кабацкая» и поэма «Пугачев». </a:t>
            </a:r>
            <a:endParaRPr>
              <a:latin typeface="Times New Roman" charset="0"/>
            </a:endParaRPr>
          </a:p>
        </p:txBody>
      </p:sp>
      <p:pic>
        <p:nvPicPr>
          <p:cNvPr id="176130" name="Picture 2" descr="http://esenin.ru/images/stories/Bibliograf/2008/Ispove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29189" y="443912"/>
            <a:ext cx="3752133" cy="584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http://fotoart.org.ua/albums/userpics/Iran_Takht-e_Soleyman_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64" y="44449"/>
            <a:ext cx="9155166" cy="68663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58246" cy="30718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 После возвращения из поездки в Азию, в 1925 году, вышел цикл стихов «Персидские мотивы». Самыми известными произведениями Есенина стали не поэмы, посвященные его отношению к советской власти (вначале восторженному, а затем резко негативному), а прекрасные стихи, посвященные природе, любви, родине: «Отговорила роща золотая...», «Мы теперь уходим понемногу», «Письмо к матери» и другие.</a:t>
            </a:r>
            <a:endParaRPr lang="ru-RU" dirty="0" smtClean="0">
              <a:solidFill>
                <a:schemeClr val="tx1"/>
              </a:solidFill>
              <a:latin typeface="Times New Roman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1560" y="285728"/>
            <a:ext cx="7992888" cy="3056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smtClean="0">
                <a:latin typeface="Times New Roman" charset="0"/>
              </a:rPr>
              <a:t> 28 </a:t>
            </a:r>
            <a:r>
              <a:rPr lang="ru-RU" sz="2000" dirty="0">
                <a:latin typeface="Times New Roman" charset="0"/>
              </a:rPr>
              <a:t>декабря 1925 года Есенина нашли мёртвым в ленинградской гостинице «</a:t>
            </a:r>
            <a:r>
              <a:rPr lang="ru-RU" sz="2000" dirty="0" err="1">
                <a:latin typeface="Times New Roman" charset="0"/>
              </a:rPr>
              <a:t>Англетер</a:t>
            </a:r>
            <a:r>
              <a:rPr lang="ru-RU" sz="2000" dirty="0">
                <a:latin typeface="Times New Roman" charset="0"/>
              </a:rPr>
              <a:t>». Последнее его стихотворение — «До свиданья, друг мой, до свиданья</a:t>
            </a:r>
            <a:r>
              <a:rPr lang="ru-RU" sz="2000" dirty="0" smtClean="0">
                <a:latin typeface="Times New Roman" charset="0"/>
              </a:rPr>
              <a:t>…»— </a:t>
            </a:r>
            <a:r>
              <a:rPr lang="ru-RU" sz="2000" dirty="0">
                <a:latin typeface="Times New Roman" charset="0"/>
              </a:rPr>
              <a:t>по свидетельству Вольфа Эрлиха, было передано ему накануне: Есенин жаловался, что в номере нет чернил, и он вынужден был писать своей </a:t>
            </a:r>
            <a:r>
              <a:rPr lang="ru-RU" sz="2000" dirty="0" smtClean="0">
                <a:latin typeface="Times New Roman" charset="0"/>
              </a:rPr>
              <a:t>кровью. Загадка смерти Есенина до сих пор сокрыта под завесой истории.</a:t>
            </a:r>
            <a:endParaRPr lang="ru-RU" sz="2000" dirty="0">
              <a:latin typeface="Times New Roman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81404"/>
            <a:ext cx="4878304" cy="398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4" name="AutoShape 2" descr="https://encrypted-tbn1.gstatic.com/images?q=tbn:ANd9GcRUhLhOPkk-kzCwpF4PO7zQ85oXDImn9FiEXhZzpIAyOKdKZYt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23558" name="Picture 6" descr="http://st.gdefon.ru/wallpapers_original/s/419946_sergej_esenin_poyet_1920x1080_(www.GdeFon.ru).jp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334010"/>
            <a:ext cx="7543800" cy="5975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Важные даты </a:t>
            </a:r>
            <a:r>
              <a:rPr lang="ru-RU" dirty="0" smtClean="0"/>
              <a:t>биографии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750" y="404495"/>
            <a:ext cx="8063865" cy="6107430"/>
          </a:xfrm>
        </p:spPr>
        <p:txBody>
          <a:bodyPr>
            <a:normAutofit fontScale="62500" lnSpcReduction="20000"/>
          </a:bodyPr>
          <a:lstStyle/>
          <a:p>
            <a:pPr marL="18415" indent="0">
              <a:buNone/>
            </a:pPr>
            <a:endParaRPr lang="ru-RU" dirty="0"/>
          </a:p>
          <a:p>
            <a:pPr marL="18415" indent="0">
              <a:buNone/>
            </a:pPr>
            <a:r>
              <a:rPr lang="ru-RU" dirty="0"/>
              <a:t>    3 октября 1895 года – родился в селе Константиново, Рязанской губернии.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1897 год – отдан на воспитание деду по материнской линии.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1904 год – поступил в земское училище в Константиново.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1909 год – окончил училище и поступил в церковно-учительскую школу.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1912 год – получил диплом учителя грамоты» и переехал в Москву.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1913 год – женился на Анне </a:t>
            </a:r>
            <a:r>
              <a:rPr lang="ru-RU" dirty="0" err="1"/>
              <a:t>Изрядновой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1914 год – рождение сына Юрия.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1915 год – в Петрограде познакомился с Блоком, поступил на службу в санитарный поезд, </a:t>
            </a:r>
            <a:r>
              <a:rPr lang="ru-RU" dirty="0" err="1"/>
              <a:t>квартировавшийся</a:t>
            </a:r>
            <a:r>
              <a:rPr lang="ru-RU" dirty="0"/>
              <a:t> в Царском селе, выступал перед императрицей.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1916 год – первый сборник «Радуница».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1917 год – женитьба на Зинаиде </a:t>
            </a:r>
            <a:r>
              <a:rPr lang="ru-RU" dirty="0" err="1"/>
              <a:t>Райх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1918 год – рождение дочери Татьяны.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1920 год – рождение сына Константина.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1921 год – сборники «</a:t>
            </a:r>
            <a:r>
              <a:rPr lang="ru-RU" dirty="0" err="1"/>
              <a:t>Трерядница</a:t>
            </a:r>
            <a:r>
              <a:rPr lang="ru-RU" dirty="0"/>
              <a:t>» и «Исповедь хулигана».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1922 год – брак с Айседорой Дункан.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1923 год – сборник «Стихи скандалиста».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1924 год - сборник «Москва кабацкая» и поэма «Пугачев».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1925 год – гибель в гостинице «</a:t>
            </a:r>
            <a:r>
              <a:rPr lang="ru-RU" dirty="0" err="1"/>
              <a:t>Англетер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venividi.ru/files/img/412/009.jpg"/>
          <p:cNvPicPr>
            <a:picLocks noChangeAspect="1" noChangeArrowheads="1"/>
          </p:cNvPicPr>
          <p:nvPr/>
        </p:nvPicPr>
        <p:blipFill>
          <a:blip r:embed="rId1"/>
          <a:srcRect r="25" b="102"/>
          <a:stretch>
            <a:fillRect/>
          </a:stretch>
        </p:blipFill>
        <p:spPr bwMode="auto">
          <a:xfrm>
            <a:off x="1" y="1"/>
            <a:ext cx="918224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00" cy="914400"/>
          </a:xfrm>
        </p:spPr>
        <p:txBody>
          <a:bodyPr/>
          <a:lstStyle/>
          <a:p>
            <a:pPr algn="r"/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286380" y="1142984"/>
            <a:ext cx="3714776" cy="550072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charset="0"/>
              </a:rPr>
              <a:t> Сергей </a:t>
            </a:r>
            <a:r>
              <a:rPr lang="ru-RU" dirty="0">
                <a:latin typeface="Times New Roman" charset="0"/>
              </a:rPr>
              <a:t>Александрович Есенин появился на свет 3 октября 1895 года в Рязанской губернии, в довольно большом селе Константиново, </a:t>
            </a:r>
            <a:r>
              <a:rPr lang="ru-RU" dirty="0" err="1">
                <a:latin typeface="Times New Roman" charset="0"/>
              </a:rPr>
              <a:t>Кузьминской</a:t>
            </a:r>
            <a:r>
              <a:rPr lang="ru-RU" dirty="0">
                <a:latin typeface="Times New Roman" charset="0"/>
              </a:rPr>
              <a:t> волости. Отец Сергея - Александр Никитич Есенин </a:t>
            </a:r>
            <a:r>
              <a:rPr lang="ru-RU" dirty="0" smtClean="0">
                <a:latin typeface="Times New Roman" charset="0"/>
              </a:rPr>
              <a:t>в </a:t>
            </a:r>
            <a:r>
              <a:rPr lang="ru-RU" dirty="0">
                <a:latin typeface="Times New Roman" charset="0"/>
              </a:rPr>
              <a:t>юности пел в церковном хоре, был обычным крестьянином, а затем переехал в Москву, где работал приказчиком в мясной лавке. Татьяна Федоровна Титова, мама будущего поэта </a:t>
            </a:r>
            <a:r>
              <a:rPr lang="ru-RU" dirty="0" smtClean="0">
                <a:latin typeface="Times New Roman" charset="0"/>
              </a:rPr>
              <a:t>была </a:t>
            </a:r>
            <a:r>
              <a:rPr lang="ru-RU" dirty="0">
                <a:latin typeface="Times New Roman" charset="0"/>
              </a:rPr>
              <a:t>отдана замуж не по любви, видимо, поэтому совместная жизнь супругов была недолгой.</a:t>
            </a:r>
            <a:endParaRPr lang="ru-RU" dirty="0">
              <a:latin typeface="Times New Roman" charset="0"/>
            </a:endParaRPr>
          </a:p>
          <a:p>
            <a:endParaRPr lang="ru-RU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http://img-fotki.yandex.ru/get/0/dedzemona.e/0_49ba7_20b2492e_L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" y="0"/>
            <a:ext cx="91696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00042"/>
            <a:ext cx="5000660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charset="0"/>
              </a:rPr>
              <a:t> Когда маленькому Сергею исполнилось 2 года, мать ушла от отца, уехала на заработки в Рязань, а воспитанием мальчика занимались бабушка и дедушка по материнской линии - Наталья </a:t>
            </a:r>
            <a:r>
              <a:rPr lang="ru-RU" dirty="0" err="1" smtClean="0">
                <a:latin typeface="Times New Roman" charset="0"/>
              </a:rPr>
              <a:t>Евтихиевна</a:t>
            </a:r>
            <a:r>
              <a:rPr lang="ru-RU" dirty="0" smtClean="0">
                <a:latin typeface="Times New Roman" charset="0"/>
              </a:rPr>
              <a:t> и Федор Андреевич Титовы. Семья деда была довольно зажиточной, кроме маленького Сережи в доме Федора Андреевича жили трое его неженатых сыновей, с которыми будущий поэт проводил много времени. Именно они учили мальчика плавать, ездить на лошади и работать в поле.</a:t>
            </a:r>
            <a:endParaRPr lang="ru-RU" dirty="0">
              <a:latin typeface="Times New Roman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714356"/>
            <a:ext cx="3571900" cy="494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043890" cy="5662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charset="0"/>
              </a:rPr>
              <a:t>От бабушки Сергей Есенин узнал множество народных сказок, песен и частушек, по признанию самого поэта, именно бабушкины рассказы стали первым толчком к написанию собственных стихов. Дед мальчика в свою очередь был знатоком церковных книг, так что ежевечерние чтения были традиционными в семье.</a:t>
            </a:r>
            <a:endParaRPr lang="ru-RU" sz="2400" dirty="0">
              <a:latin typeface="Times New Roman" charset="0"/>
            </a:endParaRPr>
          </a:p>
        </p:txBody>
      </p:sp>
      <p:pic>
        <p:nvPicPr>
          <p:cNvPr id="173060" name="Picture 4" descr="http://server.audiopedia.su:8888/staroeradio/images/pics/00969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00166" y="3214686"/>
            <a:ext cx="604223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0" y="620688"/>
            <a:ext cx="4429156" cy="583264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charset="0"/>
              </a:rPr>
              <a:t>В </a:t>
            </a:r>
            <a:r>
              <a:rPr lang="ru-RU" dirty="0">
                <a:latin typeface="Times New Roman" charset="0"/>
              </a:rPr>
              <a:t>1904 году Есенин был отдан на обучение в земское училище в Константиново, после окончания которого, в 1909 году поступил в </a:t>
            </a:r>
            <a:r>
              <a:rPr lang="ru-RU" dirty="0" err="1">
                <a:latin typeface="Times New Roman" charset="0"/>
              </a:rPr>
              <a:t>Спас-Клепиковскую</a:t>
            </a:r>
            <a:r>
              <a:rPr lang="ru-RU" dirty="0">
                <a:latin typeface="Times New Roman" charset="0"/>
              </a:rPr>
              <a:t> церковно-учительскую школу, из которой вышел в 1912 году, получив диплом «учителя </a:t>
            </a:r>
            <a:r>
              <a:rPr lang="ru-RU" dirty="0" smtClean="0">
                <a:latin typeface="Times New Roman" charset="0"/>
              </a:rPr>
              <a:t>школы </a:t>
            </a:r>
            <a:r>
              <a:rPr lang="ru-RU" dirty="0">
                <a:latin typeface="Times New Roman" charset="0"/>
              </a:rPr>
              <a:t>грамоты</a:t>
            </a:r>
            <a:r>
              <a:rPr lang="ru-RU" dirty="0" smtClean="0">
                <a:latin typeface="Times New Roman" charset="0"/>
              </a:rPr>
              <a:t>».</a:t>
            </a:r>
            <a:endParaRPr lang="ru-RU" dirty="0">
              <a:latin typeface="Times New Roman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85728"/>
            <a:ext cx="3181985" cy="7639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415" lvl="0">
              <a:spcBef>
                <a:spcPct val="20000"/>
              </a:spcBef>
              <a:buSzPct val="60000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Образование</a:t>
            </a:r>
            <a:endParaRPr>
              <a:cs typeface="Times New Roman" charset="0"/>
            </a:endParaRPr>
          </a:p>
        </p:txBody>
      </p:sp>
      <p:pic>
        <p:nvPicPr>
          <p:cNvPr id="6146" name="Picture 2" descr="http://content.foto.mail.ru/mail/e.len_76/_blogs/i-55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185" y="332718"/>
            <a:ext cx="4357718" cy="6143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4572032" cy="600079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charset="0"/>
              </a:rPr>
              <a:t> Сразу после окончания школы Сергей Александрович переехал в Москву, где в то время уже работал в мясной лавке его отец. Первое время Сергей проживал с ним, служил в той же мясной лавке, затем устроился в типографию И. Д. Сытина. На следующий год Есенин поступил на историко-философское отделение при Московском городском народном университете имени Шанявского в качестве вольного слушателя.</a:t>
            </a:r>
            <a:endParaRPr lang="ru-RU" dirty="0" smtClean="0">
              <a:latin typeface="Times New Roman" charset="0"/>
            </a:endParaRPr>
          </a:p>
          <a:p>
            <a:endParaRPr lang="ru-RU" dirty="0" smtClean="0">
              <a:latin typeface="Times New Roman" charset="0"/>
            </a:endParaRPr>
          </a:p>
        </p:txBody>
      </p:sp>
      <p:pic>
        <p:nvPicPr>
          <p:cNvPr id="174082" name="Picture 2" descr="http://www.ebuynow.ru/wp-content/uploads/2009/02/esenin.gif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72066" y="571480"/>
            <a:ext cx="3440665" cy="521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136904" cy="914400"/>
          </a:xfrm>
        </p:spPr>
        <p:txBody>
          <a:bodyPr/>
          <a:lstStyle/>
          <a:p>
            <a:pPr algn="ctr"/>
            <a:r>
              <a:rPr lang="ru-RU" dirty="0" smtClean="0">
                <a:cs typeface="Times New Roman" charset="0"/>
              </a:rPr>
              <a:t>Творчество</a:t>
            </a:r>
            <a:endParaRPr lang="ru-RU" dirty="0">
              <a:cs typeface="Times New Roman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29058" y="857232"/>
            <a:ext cx="507209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charset="0"/>
              </a:rPr>
              <a:t>Писать </a:t>
            </a:r>
            <a:r>
              <a:rPr lang="ru-RU" dirty="0">
                <a:latin typeface="Times New Roman" charset="0"/>
              </a:rPr>
              <a:t>стихи Сережа начал еще в ранней юности, во время обучения в церковно-учительской школе. Впервые стихи поэта были опубликованы уже после его переезда в Москву, в 1915 году, в журнале для детей «Мирок</a:t>
            </a:r>
            <a:r>
              <a:rPr lang="ru-RU" dirty="0" smtClean="0">
                <a:latin typeface="Times New Roman" charset="0"/>
              </a:rPr>
              <a:t>».  В </a:t>
            </a:r>
            <a:r>
              <a:rPr lang="ru-RU" dirty="0">
                <a:latin typeface="Times New Roman" charset="0"/>
              </a:rPr>
              <a:t>1915 Есенин отправился в Петроград, где познакомился с признанными российскими поэтами – Городецким и Блоком. Тогда же Сергею удалось устроиться на военную службу, которую он проходил в Царском селе. Поэт вместе с Николаем Клюевым даже выступал перед императрицей Александрой Федоровной, читая свои сочинения.</a:t>
            </a:r>
            <a:endParaRPr lang="ru-RU" dirty="0">
              <a:latin typeface="Times New Roman" charset="0"/>
            </a:endParaRPr>
          </a:p>
          <a:p>
            <a:endParaRPr lang="ru-RU" dirty="0">
              <a:latin typeface="Times New Roman" charset="0"/>
            </a:endParaRPr>
          </a:p>
          <a:p>
            <a:endParaRPr lang="ru-RU" dirty="0">
              <a:latin typeface="Times New Roman" charset="0"/>
            </a:endParaRPr>
          </a:p>
        </p:txBody>
      </p:sp>
      <p:pic>
        <p:nvPicPr>
          <p:cNvPr id="4098" name="Picture 2" descr="https://encrypted-tbn2.gstatic.com/images?q=tbn:ANd9GcQxg9YUbrcElLhFgpozf-lniVs8KEjRyMa6P0zC_wVvQo7TNEv22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000108"/>
            <a:ext cx="3500462" cy="488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9092" y="714356"/>
            <a:ext cx="4714908" cy="4519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Segoe Script" pitchFamily="34" charset="0"/>
              </a:rPr>
              <a:t>Тебе одной плету венок,</a:t>
            </a:r>
            <a:endParaRPr lang="ru-RU" sz="1600" dirty="0" smtClean="0">
              <a:solidFill>
                <a:schemeClr val="bg1"/>
              </a:solidFill>
              <a:latin typeface="Segoe Script" pitchFamily="34" charset="0"/>
            </a:endParaRPr>
          </a:p>
          <a:p>
            <a:r>
              <a:rPr lang="ru-RU" sz="1600" dirty="0" smtClean="0">
                <a:latin typeface="Times New Roman" charset="0"/>
              </a:rPr>
              <a:t>Цветами сыплю стежку серую.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О Русь, покойный уголок,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Тебя люблю, тебе и верую.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Гляжу в простор твоих полей,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Ты вся — далекая и близкая.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Сродни мне посвист журавлей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И не чужда тропинка склизкая.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Цветет болотная купель,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Куга зовет к вечерне длительной,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И по кустам звенит капель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Росы холодной и целительной.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И хоть сгоняет твой туман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Поток ветров, крылато дующих,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Но вся ты — смирна и Ливан</a:t>
            </a:r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Волхвов, </a:t>
            </a:r>
            <a:r>
              <a:rPr lang="ru-RU" sz="1600" dirty="0" err="1" smtClean="0">
                <a:latin typeface="Times New Roman" charset="0"/>
              </a:rPr>
              <a:t>потайственно</a:t>
            </a:r>
            <a:r>
              <a:rPr lang="ru-RU" sz="1600" dirty="0" smtClean="0">
                <a:latin typeface="Times New Roman" charset="0"/>
              </a:rPr>
              <a:t> волхвующих.</a:t>
            </a:r>
            <a:endParaRPr lang="ru-RU" sz="1600" dirty="0" smtClean="0">
              <a:latin typeface="Times New Roman" charset="0"/>
            </a:endParaRPr>
          </a:p>
          <a:p>
            <a:endParaRPr lang="ru-RU" sz="1600" dirty="0" smtClean="0">
              <a:latin typeface="Times New Roman" charset="0"/>
            </a:endParaRPr>
          </a:p>
          <a:p>
            <a:r>
              <a:rPr lang="ru-RU" sz="1600" dirty="0" smtClean="0">
                <a:latin typeface="Times New Roman" charset="0"/>
              </a:rPr>
              <a:t>1915</a:t>
            </a:r>
            <a:endParaRPr lang="ru-RU" sz="1600" dirty="0">
              <a:latin typeface="Times New Roman" charset="0"/>
            </a:endParaRPr>
          </a:p>
        </p:txBody>
      </p:sp>
      <p:pic>
        <p:nvPicPr>
          <p:cNvPr id="5124" name="Picture 4" descr="https://encrypted-tbn2.gstatic.com/images?q=tbn:ANd9GcT92un0gWMvTaDjMxAm1K_gYlntjnb03Skvc0qy0X06EQwMaKT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500042"/>
            <a:ext cx="3911432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5014</Words>
  <Application>WPS Presentation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Справедливость</vt:lpstr>
      <vt:lpstr>Сергей Александрович Есенин</vt:lpstr>
      <vt:lpstr>Важные даты биографии</vt:lpstr>
      <vt:lpstr>Детство</vt:lpstr>
      <vt:lpstr>PowerPoint 演示文稿</vt:lpstr>
      <vt:lpstr>PowerPoint 演示文稿</vt:lpstr>
      <vt:lpstr>PowerPoint 演示文稿</vt:lpstr>
      <vt:lpstr>PowerPoint 演示文稿</vt:lpstr>
      <vt:lpstr>Творчество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Александрович Есенин</dc:title>
  <dc:creator>Andrey</dc:creator>
  <cp:lastModifiedBy>User</cp:lastModifiedBy>
  <cp:revision>22</cp:revision>
  <dcterms:created xsi:type="dcterms:W3CDTF">2013-11-11T14:36:00Z</dcterms:created>
  <dcterms:modified xsi:type="dcterms:W3CDTF">2017-12-24T20:39:33Z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570627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KSOProductBuildVer">
    <vt:lpwstr>1049-10.1.0.5674</vt:lpwstr>
  </property>
</Properties>
</file>